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2" r:id="rId4"/>
    <p:sldId id="263" r:id="rId5"/>
    <p:sldId id="264" r:id="rId6"/>
    <p:sldId id="26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2.jpeg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s 5"/>
          <p:cNvSpPr/>
          <p:nvPr/>
        </p:nvSpPr>
        <p:spPr>
          <a:xfrm>
            <a:off x="-33655" y="18415"/>
            <a:ext cx="12239625" cy="6848475"/>
          </a:xfrm>
          <a:prstGeom prst="rect">
            <a:avLst/>
          </a:prstGeom>
          <a:blipFill rotWithShape="1">
            <a:blip r:embed="rId1">
              <a:alphaModFix amt="15000"/>
            </a:blip>
            <a:stretch>
              <a:fillRect t="-2000"/>
            </a:stretch>
          </a:blipFill>
          <a:effectLst>
            <a:innerShdw blurRad="114300">
              <a:prstClr val="black">
                <a:alpha val="60000"/>
              </a:prstClr>
            </a:innerShdw>
            <a:softEdge rad="508000"/>
          </a:effectLst>
          <a:scene3d>
            <a:camera prst="orthographicFront"/>
            <a:lightRig rig="threePt" dir="t"/>
          </a:scene3d>
          <a:sp3d extrusionH="635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Text Box 9"/>
          <p:cNvSpPr txBox="1"/>
          <p:nvPr/>
        </p:nvSpPr>
        <p:spPr>
          <a:xfrm>
            <a:off x="1793875" y="1772285"/>
            <a:ext cx="7816215" cy="831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r"/>
            <a:r>
              <a:rPr lang="en-US" altLang="en-US" sz="3800">
                <a:solidFill>
                  <a:schemeClr val="bg2">
                    <a:lumMod val="10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HOME ACCENT REMEDIES</a:t>
            </a:r>
            <a:endParaRPr lang="en-US" altLang="en-US" sz="3800">
              <a:solidFill>
                <a:schemeClr val="bg2">
                  <a:lumMod val="10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3877945" y="2753995"/>
            <a:ext cx="45593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2000" i="1"/>
              <a:t>Masonry. Heritage. Transformation.</a:t>
            </a:r>
            <a:endParaRPr lang="en-US" altLang="en-US" sz="2000" i="1"/>
          </a:p>
        </p:txBody>
      </p:sp>
      <p:sp>
        <p:nvSpPr>
          <p:cNvPr id="12" name="Text Box 11"/>
          <p:cNvSpPr txBox="1"/>
          <p:nvPr/>
        </p:nvSpPr>
        <p:spPr>
          <a:xfrm>
            <a:off x="3599815" y="3716020"/>
            <a:ext cx="4999990" cy="14306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2400" b="1">
                <a:solidFill>
                  <a:schemeClr val="accent2">
                    <a:lumMod val="75000"/>
                  </a:schemeClr>
                </a:solidFill>
                <a:latin typeface="Bahnschrift SemiBold" panose="020B0502040204020203" charset="0"/>
                <a:cs typeface="Bahnschrift SemiBold" panose="020B0502040204020203" charset="0"/>
              </a:rPr>
              <a:t>Over 25 Years of Trusted Craftsmanship in Brick, Stone, and Outdoor Design.</a:t>
            </a:r>
            <a:endParaRPr lang="en-US" altLang="en-US" sz="2400" b="1">
              <a:solidFill>
                <a:schemeClr val="accent2">
                  <a:lumMod val="75000"/>
                </a:schemeClr>
              </a:solidFill>
              <a:latin typeface="Bahnschrift SemiBold" panose="020B0502040204020203" charset="0"/>
              <a:cs typeface="Bahnschrift SemiBold" panose="020B0502040204020203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s 5"/>
          <p:cNvSpPr/>
          <p:nvPr/>
        </p:nvSpPr>
        <p:spPr>
          <a:xfrm>
            <a:off x="-33655" y="18415"/>
            <a:ext cx="12239625" cy="6848475"/>
          </a:xfrm>
          <a:prstGeom prst="rect">
            <a:avLst/>
          </a:prstGeom>
          <a:blipFill rotWithShape="1">
            <a:blip r:embed="rId1">
              <a:alphaModFix amt="15000"/>
            </a:blip>
            <a:stretch>
              <a:fillRect t="-2000"/>
            </a:stretch>
          </a:blipFill>
          <a:effectLst>
            <a:innerShdw blurRad="114300">
              <a:prstClr val="black">
                <a:alpha val="60000"/>
              </a:prstClr>
            </a:innerShdw>
            <a:softEdge rad="508000"/>
          </a:effectLst>
          <a:scene3d>
            <a:camera prst="orthographicFront"/>
            <a:lightRig rig="threePt" dir="t"/>
          </a:scene3d>
          <a:sp3d extrusionH="635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511175" y="1219835"/>
            <a:ext cx="5278755" cy="3931285"/>
          </a:xfrm>
          <a:prstGeom prst="rect">
            <a:avLst/>
          </a:prstGeom>
          <a:blipFill rotWithShape="1">
            <a:blip r:embed="rId2">
              <a:alphaModFix amt="81000"/>
            </a:blip>
            <a:stretch>
              <a:fillRect/>
            </a:stretch>
          </a:blipFill>
          <a:effectLst/>
          <a:scene3d>
            <a:camera prst="orthographicFront"/>
            <a:lightRig rig="threePt" dir="t">
              <a:rot lat="0" lon="0" rev="600000"/>
            </a:lightRig>
          </a:scene3d>
          <a:sp3d extrusionH="50800" contourW="12700" prstMaterial="metal"/>
        </p:spPr>
        <p:txBody>
          <a:bodyPr wrap="square" rtlCol="0">
            <a:noAutofit/>
          </a:bodyPr>
          <a:p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5869940" y="262255"/>
            <a:ext cx="5603240" cy="4349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7000240" y="764540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2000">
                <a:latin typeface="Arial Black" panose="020B0A04020102020204" charset="0"/>
                <a:cs typeface="Arial Black" panose="020B0A04020102020204" charset="0"/>
              </a:rPr>
              <a:t>Who We Are</a:t>
            </a:r>
            <a:endParaRPr lang="en-US" altLang="en-US" sz="2000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6109335" y="1497330"/>
            <a:ext cx="5701030" cy="46043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1600">
                <a:latin typeface="Bookman Old Style" panose="02050604050505020204" charset="0"/>
                <a:cs typeface="Bookman Old Style" panose="02050604050505020204" charset="0"/>
              </a:rPr>
              <a:t>A Family-Owned Legacy, Powered by the Accent Group</a:t>
            </a:r>
            <a:endParaRPr lang="en-US" altLang="en-US" sz="1600">
              <a:latin typeface="Bookman Old Style" panose="02050604050505020204" charset="0"/>
              <a:cs typeface="Bookman Old Style" panose="02050604050505020204" charset="0"/>
            </a:endParaRPr>
          </a:p>
          <a:p>
            <a:endParaRPr lang="en-US" altLang="en-US" sz="1600">
              <a:latin typeface="Bookman Old Style" panose="02050604050505020204" charset="0"/>
              <a:cs typeface="Bookman Old Style" panose="02050604050505020204" charset="0"/>
            </a:endParaRPr>
          </a:p>
          <a:p>
            <a:r>
              <a:rPr lang="en-US" altLang="en-US" sz="1600">
                <a:latin typeface="Bookman Old Style" panose="02050604050505020204" charset="0"/>
                <a:cs typeface="Bookman Old Style" panose="02050604050505020204" charset="0"/>
              </a:rPr>
              <a:t>At Home Accent Remedies, we’re more than just expert masons — we’re a family-owned business that has proudly served communities across the United States for over 25 years. As a division of the Accent Group, we carry the strength and support of a larger organization while staying true to the core values of craftsmanship, personal service, and generational expertise passed down within the Padilla family.</a:t>
            </a:r>
            <a:endParaRPr lang="en-US" altLang="en-US" sz="1600">
              <a:latin typeface="Bookman Old Style" panose="02050604050505020204" charset="0"/>
              <a:cs typeface="Bookman Old Style" panose="02050604050505020204" charset="0"/>
            </a:endParaRPr>
          </a:p>
          <a:p>
            <a:endParaRPr lang="en-US" altLang="en-US" sz="1600">
              <a:latin typeface="Bookman Old Style" panose="02050604050505020204" charset="0"/>
              <a:cs typeface="Bookman Old Style" panose="02050604050505020204" charset="0"/>
            </a:endParaRPr>
          </a:p>
          <a:p>
            <a:r>
              <a:rPr lang="en-US" altLang="en-US" sz="1600">
                <a:latin typeface="Bookman Old Style" panose="02050604050505020204" charset="0"/>
                <a:cs typeface="Bookman Old Style" panose="02050604050505020204" charset="0"/>
              </a:rPr>
              <a:t>Our work is where tradition meets innovation. For three generations, masonry has been in our blood — shaping not just structures, but legacies. Whether we’re laying a brick, carving a stone, or designing a custom entryway, every detail reflects our pride in our work and our passion for homes that inspire.</a:t>
            </a:r>
            <a:endParaRPr lang="en-US" altLang="en-US" sz="1600">
              <a:latin typeface="Bookman Old Style" panose="02050604050505020204" charset="0"/>
              <a:cs typeface="Bookman Old Style" panose="02050604050505020204" charset="0"/>
            </a:endParaRPr>
          </a:p>
          <a:p>
            <a:endParaRPr lang="en-US" sz="1600">
              <a:latin typeface="Bookman Old Style" panose="02050604050505020204" charset="0"/>
              <a:cs typeface="Bookman Old Style" panose="0205060405050502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s 5"/>
          <p:cNvSpPr/>
          <p:nvPr/>
        </p:nvSpPr>
        <p:spPr>
          <a:xfrm>
            <a:off x="-33655" y="18415"/>
            <a:ext cx="12239625" cy="6848475"/>
          </a:xfrm>
          <a:prstGeom prst="rect">
            <a:avLst/>
          </a:prstGeom>
          <a:blipFill rotWithShape="1">
            <a:blip r:embed="rId1">
              <a:alphaModFix amt="15000"/>
            </a:blip>
            <a:stretch>
              <a:fillRect t="-2000"/>
            </a:stretch>
          </a:blipFill>
          <a:effectLst>
            <a:innerShdw blurRad="114300">
              <a:prstClr val="black">
                <a:alpha val="60000"/>
              </a:prstClr>
            </a:innerShdw>
            <a:softEdge rad="508000"/>
          </a:effectLst>
          <a:scene3d>
            <a:camera prst="orthographicFront"/>
            <a:lightRig rig="threePt" dir="t"/>
          </a:scene3d>
          <a:sp3d extrusionH="635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257175" y="814070"/>
            <a:ext cx="55708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>
                <a:latin typeface="Arial Black" panose="020B0A04020102020204" charset="0"/>
                <a:cs typeface="Arial Black" panose="020B0A04020102020204" charset="0"/>
              </a:rPr>
              <a:t>What We Specialize In</a:t>
            </a:r>
            <a:endParaRPr lang="en-US" altLang="en-US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408940" y="1535430"/>
            <a:ext cx="5687695" cy="49726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/>
              <a:t>We enhance the beauty and value of residential architecture through:</a:t>
            </a:r>
            <a:endParaRPr lang="en-US" altLang="en-US"/>
          </a:p>
          <a:p>
            <a:endParaRPr lang="en-US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/>
              <a:t>Custom Brick &amp; Stone Accents that align with your home’s unique architectural style</a:t>
            </a:r>
            <a:endParaRPr lang="en-US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/>
              <a:t>Thin Brick Veneers &amp; Stone Facades that add elegance and texture</a:t>
            </a:r>
            <a:endParaRPr lang="en-US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/>
              <a:t>Walkways, Driveways &amp; Paver Solutions designed for beauty and durability</a:t>
            </a:r>
            <a:endParaRPr lang="en-US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/>
              <a:t>Landscape-Integrated Masonry to boost curb appeal and create harmony between nature and structure</a:t>
            </a:r>
            <a:endParaRPr lang="en-US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/>
              <a:t>Complete Exterior Transformations, tailored to your vision and lifestyle</a:t>
            </a:r>
            <a:endParaRPr lang="en-US" altLang="en-US"/>
          </a:p>
        </p:txBody>
      </p:sp>
      <p:sp>
        <p:nvSpPr>
          <p:cNvPr id="4" name="Regular Pentagon 3"/>
          <p:cNvSpPr/>
          <p:nvPr/>
        </p:nvSpPr>
        <p:spPr>
          <a:xfrm rot="1920000">
            <a:off x="6431915" y="2153920"/>
            <a:ext cx="1903095" cy="1532255"/>
          </a:xfrm>
          <a:prstGeom prst="pentagon">
            <a:avLst/>
          </a:prstGeom>
          <a:blipFill rotWithShape="1">
            <a:blip r:embed="rId2"/>
            <a:stretch>
              <a:fillRect/>
            </a:stretch>
          </a:blip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Regular Pentagon 4"/>
          <p:cNvSpPr/>
          <p:nvPr/>
        </p:nvSpPr>
        <p:spPr>
          <a:xfrm rot="18720000">
            <a:off x="9813925" y="2153920"/>
            <a:ext cx="1903095" cy="1532255"/>
          </a:xfrm>
          <a:prstGeom prst="pentagon">
            <a:avLst/>
          </a:prstGeom>
          <a:blipFill rotWithShape="1">
            <a:blip r:embed="rId3"/>
            <a:stretch>
              <a:fillRect/>
            </a:stretch>
          </a:blip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Regular Pentagon 6"/>
          <p:cNvSpPr/>
          <p:nvPr/>
        </p:nvSpPr>
        <p:spPr>
          <a:xfrm>
            <a:off x="8157210" y="384175"/>
            <a:ext cx="1903095" cy="1532255"/>
          </a:xfrm>
          <a:prstGeom prst="pentagon">
            <a:avLst/>
          </a:prstGeom>
          <a:blipFill rotWithShape="1">
            <a:blip r:embed="rId4"/>
            <a:stretch>
              <a:fillRect/>
            </a:stretch>
          </a:blip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Regular Pentagon 7"/>
          <p:cNvSpPr/>
          <p:nvPr/>
        </p:nvSpPr>
        <p:spPr>
          <a:xfrm rot="1500000">
            <a:off x="6706870" y="4533265"/>
            <a:ext cx="1903095" cy="1532255"/>
          </a:xfrm>
          <a:prstGeom prst="pentagon">
            <a:avLst/>
          </a:prstGeom>
          <a:blipFill rotWithShape="1">
            <a:blip r:embed="rId5"/>
            <a:stretch>
              <a:fillRect/>
            </a:stretch>
          </a:blip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gular Pentagon 8"/>
          <p:cNvSpPr/>
          <p:nvPr/>
        </p:nvSpPr>
        <p:spPr>
          <a:xfrm rot="19740000">
            <a:off x="9813925" y="4533265"/>
            <a:ext cx="1903095" cy="1532255"/>
          </a:xfrm>
          <a:prstGeom prst="pentagon">
            <a:avLst/>
          </a:prstGeom>
          <a:blipFill rotWithShape="1">
            <a:blip r:embed="rId6"/>
            <a:stretch>
              <a:fillRect/>
            </a:stretch>
          </a:blip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s 5"/>
          <p:cNvSpPr/>
          <p:nvPr/>
        </p:nvSpPr>
        <p:spPr>
          <a:xfrm>
            <a:off x="-33655" y="18415"/>
            <a:ext cx="12239625" cy="6848475"/>
          </a:xfrm>
          <a:prstGeom prst="rect">
            <a:avLst/>
          </a:prstGeom>
          <a:blipFill rotWithShape="1">
            <a:blip r:embed="rId1">
              <a:alphaModFix amt="15000"/>
            </a:blip>
            <a:stretch>
              <a:fillRect t="-2000"/>
            </a:stretch>
          </a:blipFill>
          <a:effectLst>
            <a:innerShdw blurRad="114300">
              <a:prstClr val="black">
                <a:alpha val="60000"/>
              </a:prstClr>
            </a:innerShdw>
            <a:softEdge rad="508000"/>
          </a:effectLst>
          <a:scene3d>
            <a:camera prst="orthographicFront"/>
            <a:lightRig rig="threePt" dir="t"/>
          </a:scene3d>
          <a:sp3d extrusionH="635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1129665" y="518795"/>
            <a:ext cx="9932670" cy="492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2000" b="1">
                <a:latin typeface="Arial Black" panose="020B0A04020102020204" charset="0"/>
                <a:cs typeface="Arial Black" panose="020B0A04020102020204" charset="0"/>
              </a:rPr>
              <a:t>A Legacy of Trust — Backed by the Accent Group</a:t>
            </a:r>
            <a:endParaRPr lang="en-US" sz="2000" b="1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180465" y="1011555"/>
            <a:ext cx="9799955" cy="18935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1700"/>
              <a:t>As a proud member of the Accent Group family of companies, Home Accent Remedies delivers the personalized service of a small family business with the resources, accountability, and reliability of a larger enterprise.</a:t>
            </a:r>
            <a:endParaRPr lang="en-US" altLang="en-US" sz="1700"/>
          </a:p>
          <a:p>
            <a:endParaRPr lang="en-US" altLang="en-US" sz="1700"/>
          </a:p>
          <a:p>
            <a:r>
              <a:rPr lang="en-US" altLang="en-US" sz="1700"/>
              <a:t>This partnership allows us to maintain the intimate feel of a family-run team, while benefiting from the operational excellence, safety standards, and innovation support that only a larger parent group can provide.</a:t>
            </a:r>
            <a:endParaRPr lang="en-US" sz="1700"/>
          </a:p>
        </p:txBody>
      </p:sp>
      <p:sp>
        <p:nvSpPr>
          <p:cNvPr id="4" name="Text Box 3"/>
          <p:cNvSpPr txBox="1"/>
          <p:nvPr/>
        </p:nvSpPr>
        <p:spPr>
          <a:xfrm>
            <a:off x="466725" y="3251200"/>
            <a:ext cx="107645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b="1">
                <a:latin typeface="Arial Black" panose="020B0A04020102020204" charset="0"/>
                <a:cs typeface="Arial Black" panose="020B0A04020102020204" charset="0"/>
              </a:rPr>
              <a:t>Why Homeowners and Employees Choose Us</a:t>
            </a:r>
            <a:endParaRPr lang="en-US" altLang="en-US" b="1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1180465" y="3732530"/>
            <a:ext cx="9799955" cy="14884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1600">
                <a:cs typeface="+mn-lt"/>
              </a:rPr>
              <a:t>✔ Family-Owned Values: We treat your home as if it were our own</a:t>
            </a:r>
            <a:endParaRPr lang="en-US" altLang="en-US" sz="1600">
              <a:cs typeface="+mn-lt"/>
            </a:endParaRPr>
          </a:p>
          <a:p>
            <a:r>
              <a:rPr lang="en-US" altLang="en-US" sz="1600">
                <a:cs typeface="+mn-lt"/>
              </a:rPr>
              <a:t>✔ Generational Craftsmanship: Built on techniques and traditions refined over 3 generations</a:t>
            </a:r>
            <a:endParaRPr lang="en-US" altLang="en-US" sz="1600">
              <a:cs typeface="+mn-lt"/>
            </a:endParaRPr>
          </a:p>
          <a:p>
            <a:r>
              <a:rPr lang="en-US" altLang="en-US" sz="1600">
                <a:cs typeface="+mn-lt"/>
              </a:rPr>
              <a:t>✔ National Reach, Local Feel: Serving homes across the U.S. with care and consistency</a:t>
            </a:r>
            <a:endParaRPr lang="en-US" altLang="en-US" sz="1600">
              <a:cs typeface="+mn-lt"/>
            </a:endParaRPr>
          </a:p>
          <a:p>
            <a:r>
              <a:rPr lang="en-US" altLang="en-US" sz="1600">
                <a:cs typeface="+mn-lt"/>
              </a:rPr>
              <a:t>✔ Accent Group Backing: A name synonymous with quality and operational integrity</a:t>
            </a:r>
            <a:endParaRPr lang="en-US" altLang="en-US" sz="1600">
              <a:cs typeface="+mn-lt"/>
            </a:endParaRPr>
          </a:p>
          <a:p>
            <a:r>
              <a:rPr lang="en-US" altLang="en-US" sz="1600">
                <a:cs typeface="+mn-lt"/>
              </a:rPr>
              <a:t>✔ Commitment to Growth: We invest in our people and our processes — from the ground up</a:t>
            </a:r>
            <a:endParaRPr lang="en-US" altLang="en-US" sz="1600">
              <a:cs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s 5"/>
          <p:cNvSpPr/>
          <p:nvPr/>
        </p:nvSpPr>
        <p:spPr>
          <a:xfrm>
            <a:off x="-33655" y="18415"/>
            <a:ext cx="12239625" cy="6848475"/>
          </a:xfrm>
          <a:prstGeom prst="rect">
            <a:avLst/>
          </a:prstGeom>
          <a:blipFill rotWithShape="1">
            <a:blip r:embed="rId1">
              <a:alphaModFix amt="15000"/>
            </a:blip>
            <a:stretch>
              <a:fillRect t="-2000"/>
            </a:stretch>
          </a:blipFill>
          <a:effectLst>
            <a:innerShdw blurRad="114300">
              <a:prstClr val="black">
                <a:alpha val="60000"/>
              </a:prstClr>
            </a:innerShdw>
            <a:softEdge rad="508000"/>
          </a:effectLst>
          <a:scene3d>
            <a:camera prst="orthographicFront"/>
            <a:lightRig rig="threePt" dir="t"/>
          </a:scene3d>
          <a:sp3d extrusionH="635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996950" y="1379855"/>
            <a:ext cx="9932670" cy="492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2000" b="1">
                <a:latin typeface="Arial Black" panose="020B0A04020102020204" charset="0"/>
                <a:cs typeface="Arial Black" panose="020B0A04020102020204" charset="0"/>
              </a:rPr>
              <a:t>A Legacy of Trust — Backed by the Accent Group</a:t>
            </a:r>
            <a:endParaRPr lang="en-US" sz="2000" b="1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129665" y="2062480"/>
            <a:ext cx="9799955" cy="3204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1700">
                <a:cs typeface="+mn-lt"/>
                <a:sym typeface="+mn-ea"/>
              </a:rPr>
              <a:t>Whether you’re upgrading your front entry with stunning stonework or reimagining your outdoor space with durable, elegant pavers — Home Accent Remedies brings the skill, experience, and heart to make it happen.</a:t>
            </a:r>
            <a:endParaRPr lang="en-US" altLang="en-US" sz="1700">
              <a:cs typeface="+mn-lt"/>
            </a:endParaRPr>
          </a:p>
          <a:p>
            <a:endParaRPr lang="en-US" altLang="en-US" sz="1700">
              <a:cs typeface="+mn-lt"/>
            </a:endParaRPr>
          </a:p>
          <a:p>
            <a:r>
              <a:rPr lang="en-US" altLang="en-US" sz="1700">
                <a:cs typeface="+mn-lt"/>
                <a:sym typeface="+mn-ea"/>
              </a:rPr>
              <a:t>We don’t just build — we create.</a:t>
            </a:r>
            <a:endParaRPr lang="en-US" altLang="en-US" sz="1700">
              <a:cs typeface="+mn-lt"/>
            </a:endParaRPr>
          </a:p>
          <a:p>
            <a:r>
              <a:rPr lang="en-US" altLang="en-US" sz="1700">
                <a:cs typeface="+mn-lt"/>
                <a:sym typeface="+mn-ea"/>
              </a:rPr>
              <a:t>We don’t just finish projects — we build relationships.</a:t>
            </a:r>
            <a:endParaRPr lang="en-US" altLang="en-US" sz="1700">
              <a:cs typeface="+mn-lt"/>
            </a:endParaRPr>
          </a:p>
          <a:p>
            <a:r>
              <a:rPr lang="en-US" altLang="en-US" sz="1700">
                <a:cs typeface="+mn-lt"/>
                <a:sym typeface="+mn-ea"/>
              </a:rPr>
              <a:t>And we don’t just deliver results — we stand behind them.</a:t>
            </a:r>
            <a:endParaRPr lang="en-US" altLang="en-US" sz="1700">
              <a:cs typeface="+mn-lt"/>
            </a:endParaRPr>
          </a:p>
          <a:p>
            <a:endParaRPr lang="en-US" altLang="en-US" sz="1700">
              <a:cs typeface="+mn-lt"/>
            </a:endParaRPr>
          </a:p>
          <a:p>
            <a:r>
              <a:rPr lang="en-US" altLang="en-US" sz="1700">
                <a:cs typeface="+mn-lt"/>
                <a:sym typeface="+mn-ea"/>
              </a:rPr>
              <a:t>Let us show you what it means to be part of the Accent Group INC. — and part of something built to last.</a:t>
            </a:r>
            <a:endParaRPr lang="en-US" sz="1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2800</Words>
  <Application>WPS Slides</Application>
  <PresentationFormat>Widescreen</PresentationFormat>
  <Paragraphs>53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31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Agency FB</vt:lpstr>
      <vt:lpstr>Arial Black</vt:lpstr>
      <vt:lpstr>Arial Rounded MT Bold</vt:lpstr>
      <vt:lpstr>Arial Narrow</vt:lpstr>
      <vt:lpstr>Bahnschrift Light</vt:lpstr>
      <vt:lpstr>Bahnschrift Condensed</vt:lpstr>
      <vt:lpstr>Bahnschrift</vt:lpstr>
      <vt:lpstr>Bahnschrift Light SemiCondensed</vt:lpstr>
      <vt:lpstr>Bahnschrift SemiBold</vt:lpstr>
      <vt:lpstr>Bahnschrift Light Condensed</vt:lpstr>
      <vt:lpstr>Berlin Sans FB Demi</vt:lpstr>
      <vt:lpstr>Bell MT</vt:lpstr>
      <vt:lpstr>Bodoni Bk BT</vt:lpstr>
      <vt:lpstr>Bodoni Bd BT</vt:lpstr>
      <vt:lpstr>Blackadder ITC</vt:lpstr>
      <vt:lpstr>Bernard MT Condensed</vt:lpstr>
      <vt:lpstr>Book Antiqua</vt:lpstr>
      <vt:lpstr>Bookman Old Style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WPS_1664198683</cp:lastModifiedBy>
  <cp:revision>1</cp:revision>
  <dcterms:created xsi:type="dcterms:W3CDTF">2025-05-13T19:30:34Z</dcterms:created>
  <dcterms:modified xsi:type="dcterms:W3CDTF">2025-05-13T19:30:34Z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1FD04DD32AE745B9A886806DBF0D720C_11</vt:lpwstr>
  </property>
  <property fmtid="{D5CDD505-2E9C-101B-9397-08002B2CF9AE}" pid="3" name="KSOProductBuildVer">
    <vt:lpwstr>1033-12.2.0.20795</vt:lpwstr>
  </property>
</Properties>
</file>

<file path=docProps/thumbnail.jpeg>
</file>